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  <p:sldMasterId id="2147483672" r:id="rId2"/>
  </p:sldMasterIdLst>
  <p:sldIdLst>
    <p:sldId id="316" r:id="rId3"/>
    <p:sldId id="312" r:id="rId4"/>
    <p:sldId id="274" r:id="rId5"/>
    <p:sldId id="313" r:id="rId6"/>
    <p:sldId id="275" r:id="rId7"/>
    <p:sldId id="314" r:id="rId8"/>
    <p:sldId id="273" r:id="rId9"/>
    <p:sldId id="315" r:id="rId10"/>
  </p:sldIdLst>
  <p:sldSz cx="10691813" cy="7559675"/>
  <p:notesSz cx="6797675" cy="9926638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Calibri Light" panose="020F0302020204030204" pitchFamily="34" charset="0"/>
      <p:regular r:id="rId15"/>
      <p:italic r:id="rId16"/>
    </p:embeddedFont>
    <p:embeddedFont>
      <p:font typeface="TT Fors" panose="020B0003030001020000" pitchFamily="34" charset="0"/>
      <p:regular r:id="rId17"/>
    </p:embeddedFont>
    <p:embeddedFont>
      <p:font typeface="TT Fors Bold" panose="020B0003030001020000" pitchFamily="34" charset="0"/>
      <p:regular r:id="rId18"/>
      <p:bold r:id="rId1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DF4D"/>
    <a:srgbClr val="BB244A"/>
    <a:srgbClr val="6BCBDE"/>
    <a:srgbClr val="66C3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405"/>
  </p:normalViewPr>
  <p:slideViewPr>
    <p:cSldViewPr snapToGrid="0" snapToObjects="1">
      <p:cViewPr varScale="1">
        <p:scale>
          <a:sx n="100" d="100"/>
          <a:sy n="100" d="100"/>
        </p:scale>
        <p:origin x="1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6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1.fntdata"/><Relationship Id="rId5" Type="http://schemas.openxmlformats.org/officeDocument/2006/relationships/slide" Target="slides/slide3.xml"/><Relationship Id="rId15" Type="http://schemas.openxmlformats.org/officeDocument/2006/relationships/font" Target="fonts/font5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9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4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1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55" indent="0" algn="ctr">
              <a:buNone/>
              <a:defRPr sz="2205"/>
            </a:lvl2pPr>
            <a:lvl3pPr marL="1007909" indent="0" algn="ctr">
              <a:buNone/>
              <a:defRPr sz="1984"/>
            </a:lvl3pPr>
            <a:lvl4pPr marL="1511864" indent="0" algn="ctr">
              <a:buNone/>
              <a:defRPr sz="1764"/>
            </a:lvl4pPr>
            <a:lvl5pPr marL="2015818" indent="0" algn="ctr">
              <a:buNone/>
              <a:defRPr sz="1764"/>
            </a:lvl5pPr>
            <a:lvl6pPr marL="2519773" indent="0" algn="ctr">
              <a:buNone/>
              <a:defRPr sz="1764"/>
            </a:lvl6pPr>
            <a:lvl7pPr marL="3023727" indent="0" algn="ctr">
              <a:buNone/>
              <a:defRPr sz="1764"/>
            </a:lvl7pPr>
            <a:lvl8pPr marL="3527682" indent="0" algn="ctr">
              <a:buNone/>
              <a:defRPr sz="1764"/>
            </a:lvl8pPr>
            <a:lvl9pPr marL="4031636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10/01/2025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3276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10/01/2025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51469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0" y="402484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4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10/01/2025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601721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2"/>
            <a:ext cx="8018860" cy="1825171"/>
          </a:xfrm>
        </p:spPr>
        <p:txBody>
          <a:bodyPr/>
          <a:lstStyle>
            <a:lvl1pPr marL="0" indent="0" algn="ctr">
              <a:buNone/>
              <a:defRPr sz="2495"/>
            </a:lvl1pPr>
            <a:lvl2pPr marL="475071" indent="0" algn="ctr">
              <a:buNone/>
              <a:defRPr sz="2079"/>
            </a:lvl2pPr>
            <a:lvl3pPr marL="950143" indent="0" algn="ctr">
              <a:buNone/>
              <a:defRPr sz="1871"/>
            </a:lvl3pPr>
            <a:lvl4pPr marL="1425214" indent="0" algn="ctr">
              <a:buNone/>
              <a:defRPr sz="1663"/>
            </a:lvl4pPr>
            <a:lvl5pPr marL="1900286" indent="0" algn="ctr">
              <a:buNone/>
              <a:defRPr sz="1663"/>
            </a:lvl5pPr>
            <a:lvl6pPr marL="2375357" indent="0" algn="ctr">
              <a:buNone/>
              <a:defRPr sz="1663"/>
            </a:lvl6pPr>
            <a:lvl7pPr marL="2850428" indent="0" algn="ctr">
              <a:buNone/>
              <a:defRPr sz="1663"/>
            </a:lvl7pPr>
            <a:lvl8pPr marL="3325500" indent="0" algn="ctr">
              <a:buNone/>
              <a:defRPr sz="1663"/>
            </a:lvl8pPr>
            <a:lvl9pPr marL="3800571" indent="0" algn="ctr">
              <a:buNone/>
              <a:defRPr sz="166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10/01/2025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850056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10/01/2025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8247862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6"/>
            <a:ext cx="9221689" cy="1653678"/>
          </a:xfrm>
        </p:spPr>
        <p:txBody>
          <a:bodyPr/>
          <a:lstStyle>
            <a:lvl1pPr marL="0" indent="0">
              <a:buNone/>
              <a:defRPr sz="2495">
                <a:solidFill>
                  <a:schemeClr val="tx1"/>
                </a:solidFill>
              </a:defRPr>
            </a:lvl1pPr>
            <a:lvl2pPr marL="475071" indent="0">
              <a:buNone/>
              <a:defRPr sz="2079">
                <a:solidFill>
                  <a:schemeClr val="tx1">
                    <a:tint val="75000"/>
                  </a:schemeClr>
                </a:solidFill>
              </a:defRPr>
            </a:lvl2pPr>
            <a:lvl3pPr marL="950143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3pPr>
            <a:lvl4pPr marL="1425214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4pPr>
            <a:lvl5pPr marL="1900286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5pPr>
            <a:lvl6pPr marL="2375357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6pPr>
            <a:lvl7pPr marL="2850428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7pPr>
            <a:lvl8pPr marL="3325500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8pPr>
            <a:lvl9pPr marL="3800571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10/01/2025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1242337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10/01/2025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60544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5071" indent="0">
              <a:buNone/>
              <a:defRPr sz="2079" b="1"/>
            </a:lvl2pPr>
            <a:lvl3pPr marL="950143" indent="0">
              <a:buNone/>
              <a:defRPr sz="1871" b="1"/>
            </a:lvl3pPr>
            <a:lvl4pPr marL="1425214" indent="0">
              <a:buNone/>
              <a:defRPr sz="1663" b="1"/>
            </a:lvl4pPr>
            <a:lvl5pPr marL="1900286" indent="0">
              <a:buNone/>
              <a:defRPr sz="1663" b="1"/>
            </a:lvl5pPr>
            <a:lvl6pPr marL="2375357" indent="0">
              <a:buNone/>
              <a:defRPr sz="1663" b="1"/>
            </a:lvl6pPr>
            <a:lvl7pPr marL="2850428" indent="0">
              <a:buNone/>
              <a:defRPr sz="1663" b="1"/>
            </a:lvl7pPr>
            <a:lvl8pPr marL="3325500" indent="0">
              <a:buNone/>
              <a:defRPr sz="1663" b="1"/>
            </a:lvl8pPr>
            <a:lvl9pPr marL="3800571" indent="0">
              <a:buNone/>
              <a:defRPr sz="166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3" y="1853172"/>
            <a:ext cx="4545413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5071" indent="0">
              <a:buNone/>
              <a:defRPr sz="2079" b="1"/>
            </a:lvl2pPr>
            <a:lvl3pPr marL="950143" indent="0">
              <a:buNone/>
              <a:defRPr sz="1871" b="1"/>
            </a:lvl3pPr>
            <a:lvl4pPr marL="1425214" indent="0">
              <a:buNone/>
              <a:defRPr sz="1663" b="1"/>
            </a:lvl4pPr>
            <a:lvl5pPr marL="1900286" indent="0">
              <a:buNone/>
              <a:defRPr sz="1663" b="1"/>
            </a:lvl5pPr>
            <a:lvl6pPr marL="2375357" indent="0">
              <a:buNone/>
              <a:defRPr sz="1663" b="1"/>
            </a:lvl6pPr>
            <a:lvl7pPr marL="2850428" indent="0">
              <a:buNone/>
              <a:defRPr sz="1663" b="1"/>
            </a:lvl7pPr>
            <a:lvl8pPr marL="3325500" indent="0">
              <a:buNone/>
              <a:defRPr sz="1663" b="1"/>
            </a:lvl8pPr>
            <a:lvl9pPr marL="3800571" indent="0">
              <a:buNone/>
              <a:defRPr sz="166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3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10/01/2025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35242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10/01/2025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6428843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10/01/2025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63358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7"/>
            <a:ext cx="5412730" cy="5372269"/>
          </a:xfrm>
        </p:spPr>
        <p:txBody>
          <a:bodyPr/>
          <a:lstStyle>
            <a:lvl1pPr>
              <a:defRPr sz="3325"/>
            </a:lvl1pPr>
            <a:lvl2pPr>
              <a:defRPr sz="2909"/>
            </a:lvl2pPr>
            <a:lvl3pPr>
              <a:defRPr sz="2495"/>
            </a:lvl3pPr>
            <a:lvl4pPr>
              <a:defRPr sz="2079"/>
            </a:lvl4pPr>
            <a:lvl5pPr>
              <a:defRPr sz="2079"/>
            </a:lvl5pPr>
            <a:lvl6pPr>
              <a:defRPr sz="2079"/>
            </a:lvl6pPr>
            <a:lvl7pPr>
              <a:defRPr sz="2079"/>
            </a:lvl7pPr>
            <a:lvl8pPr>
              <a:defRPr sz="2079"/>
            </a:lvl8pPr>
            <a:lvl9pPr>
              <a:defRPr sz="207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3"/>
            </a:lvl1pPr>
            <a:lvl2pPr marL="475071" indent="0">
              <a:buNone/>
              <a:defRPr sz="1455"/>
            </a:lvl2pPr>
            <a:lvl3pPr marL="950143" indent="0">
              <a:buNone/>
              <a:defRPr sz="1247"/>
            </a:lvl3pPr>
            <a:lvl4pPr marL="1425214" indent="0">
              <a:buNone/>
              <a:defRPr sz="1038"/>
            </a:lvl4pPr>
            <a:lvl5pPr marL="1900286" indent="0">
              <a:buNone/>
              <a:defRPr sz="1038"/>
            </a:lvl5pPr>
            <a:lvl6pPr marL="2375357" indent="0">
              <a:buNone/>
              <a:defRPr sz="1038"/>
            </a:lvl6pPr>
            <a:lvl7pPr marL="2850428" indent="0">
              <a:buNone/>
              <a:defRPr sz="1038"/>
            </a:lvl7pPr>
            <a:lvl8pPr marL="3325500" indent="0">
              <a:buNone/>
              <a:defRPr sz="1038"/>
            </a:lvl8pPr>
            <a:lvl9pPr marL="3800571" indent="0">
              <a:buNone/>
              <a:defRPr sz="103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10/01/2025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830123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10/01/2025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0484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7"/>
            <a:ext cx="5412730" cy="5372269"/>
          </a:xfrm>
        </p:spPr>
        <p:txBody>
          <a:bodyPr anchor="t"/>
          <a:lstStyle>
            <a:lvl1pPr marL="0" indent="0">
              <a:buNone/>
              <a:defRPr sz="3325"/>
            </a:lvl1pPr>
            <a:lvl2pPr marL="475071" indent="0">
              <a:buNone/>
              <a:defRPr sz="2909"/>
            </a:lvl2pPr>
            <a:lvl3pPr marL="950143" indent="0">
              <a:buNone/>
              <a:defRPr sz="2495"/>
            </a:lvl3pPr>
            <a:lvl4pPr marL="1425214" indent="0">
              <a:buNone/>
              <a:defRPr sz="2079"/>
            </a:lvl4pPr>
            <a:lvl5pPr marL="1900286" indent="0">
              <a:buNone/>
              <a:defRPr sz="2079"/>
            </a:lvl5pPr>
            <a:lvl6pPr marL="2375357" indent="0">
              <a:buNone/>
              <a:defRPr sz="2079"/>
            </a:lvl6pPr>
            <a:lvl7pPr marL="2850428" indent="0">
              <a:buNone/>
              <a:defRPr sz="2079"/>
            </a:lvl7pPr>
            <a:lvl8pPr marL="3325500" indent="0">
              <a:buNone/>
              <a:defRPr sz="2079"/>
            </a:lvl8pPr>
            <a:lvl9pPr marL="3800571" indent="0">
              <a:buNone/>
              <a:defRPr sz="207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3"/>
            </a:lvl1pPr>
            <a:lvl2pPr marL="475071" indent="0">
              <a:buNone/>
              <a:defRPr sz="1455"/>
            </a:lvl2pPr>
            <a:lvl3pPr marL="950143" indent="0">
              <a:buNone/>
              <a:defRPr sz="1247"/>
            </a:lvl3pPr>
            <a:lvl4pPr marL="1425214" indent="0">
              <a:buNone/>
              <a:defRPr sz="1038"/>
            </a:lvl4pPr>
            <a:lvl5pPr marL="1900286" indent="0">
              <a:buNone/>
              <a:defRPr sz="1038"/>
            </a:lvl5pPr>
            <a:lvl6pPr marL="2375357" indent="0">
              <a:buNone/>
              <a:defRPr sz="1038"/>
            </a:lvl6pPr>
            <a:lvl7pPr marL="2850428" indent="0">
              <a:buNone/>
              <a:defRPr sz="1038"/>
            </a:lvl7pPr>
            <a:lvl8pPr marL="3325500" indent="0">
              <a:buNone/>
              <a:defRPr sz="1038"/>
            </a:lvl8pPr>
            <a:lvl9pPr marL="3800571" indent="0">
              <a:buNone/>
              <a:defRPr sz="103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10/01/2025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833893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10/01/2025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9665374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1" y="402485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4" y="402485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10/01/2025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088150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55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09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86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1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77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727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68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63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10/01/2025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5669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10/01/2025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6363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2" y="1853172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2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10/01/2025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64038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10/01/2025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55392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10/01/2025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94453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6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10/01/2025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41182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6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55" indent="0">
              <a:buNone/>
              <a:defRPr sz="3086"/>
            </a:lvl2pPr>
            <a:lvl3pPr marL="1007909" indent="0">
              <a:buNone/>
              <a:defRPr sz="2646"/>
            </a:lvl3pPr>
            <a:lvl4pPr marL="1511864" indent="0">
              <a:buNone/>
              <a:defRPr sz="2205"/>
            </a:lvl4pPr>
            <a:lvl5pPr marL="2015818" indent="0">
              <a:buNone/>
              <a:defRPr sz="2205"/>
            </a:lvl5pPr>
            <a:lvl6pPr marL="2519773" indent="0">
              <a:buNone/>
              <a:defRPr sz="2205"/>
            </a:lvl6pPr>
            <a:lvl7pPr marL="3023727" indent="0">
              <a:buNone/>
              <a:defRPr sz="2205"/>
            </a:lvl7pPr>
            <a:lvl8pPr marL="3527682" indent="0">
              <a:buNone/>
              <a:defRPr sz="2205"/>
            </a:lvl8pPr>
            <a:lvl9pPr marL="4031636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10/01/2025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0293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10/01/2025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1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6243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09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77" indent="-251977" algn="l" defTabSz="1007909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3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886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84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795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750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704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659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613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55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09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864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18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773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727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682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636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10/01/2025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2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214323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50143" rtl="0" eaLnBrk="1" latinLnBrk="0" hangingPunct="1">
        <a:lnSpc>
          <a:spcPct val="90000"/>
        </a:lnSpc>
        <a:spcBef>
          <a:spcPct val="0"/>
        </a:spcBef>
        <a:buNone/>
        <a:defRPr sz="45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7536" indent="-237536" algn="l" defTabSz="950143" rtl="0" eaLnBrk="1" latinLnBrk="0" hangingPunct="1">
        <a:lnSpc>
          <a:spcPct val="90000"/>
        </a:lnSpc>
        <a:spcBef>
          <a:spcPts val="1038"/>
        </a:spcBef>
        <a:buFont typeface="Arial" panose="020B0604020202020204" pitchFamily="34" charset="0"/>
        <a:buChar char="•"/>
        <a:defRPr sz="2909" kern="1200">
          <a:solidFill>
            <a:schemeClr val="tx1"/>
          </a:solidFill>
          <a:latin typeface="+mn-lt"/>
          <a:ea typeface="+mn-ea"/>
          <a:cs typeface="+mn-cs"/>
        </a:defRPr>
      </a:lvl1pPr>
      <a:lvl2pPr marL="712606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2495" kern="1200">
          <a:solidFill>
            <a:schemeClr val="tx1"/>
          </a:solidFill>
          <a:latin typeface="+mn-lt"/>
          <a:ea typeface="+mn-ea"/>
          <a:cs typeface="+mn-cs"/>
        </a:defRPr>
      </a:lvl2pPr>
      <a:lvl3pPr marL="1187679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3pPr>
      <a:lvl4pPr marL="1662750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2137820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612893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3087963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563035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4038106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1pPr>
      <a:lvl2pPr marL="475071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2pPr>
      <a:lvl3pPr marL="950143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3pPr>
      <a:lvl4pPr marL="1425214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1900286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375357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2850428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325500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3800571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5064" y="431377"/>
            <a:ext cx="9221689" cy="1461188"/>
          </a:xfrm>
        </p:spPr>
        <p:txBody>
          <a:bodyPr/>
          <a:lstStyle/>
          <a:p>
            <a:r>
              <a:rPr lang="de-DE" dirty="0">
                <a:latin typeface="TT Fors Bold" panose="020B0003030001020000" pitchFamily="34" charset="0"/>
              </a:rPr>
              <a:t>Druckhinweise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6186" y="992247"/>
            <a:ext cx="4294961" cy="2867374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7042150" y="1631950"/>
            <a:ext cx="1308100" cy="33020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7270750" y="2136300"/>
            <a:ext cx="584200" cy="21807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035006" y="2365730"/>
            <a:ext cx="1235744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652878" y="2932109"/>
            <a:ext cx="617872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789A18BC-C8BF-4AAF-88D6-3FCC768FDAA6}"/>
              </a:ext>
            </a:extLst>
          </p:cNvPr>
          <p:cNvSpPr txBox="1">
            <a:spLocks/>
          </p:cNvSpPr>
          <p:nvPr/>
        </p:nvSpPr>
        <p:spPr>
          <a:xfrm>
            <a:off x="815390" y="2172249"/>
            <a:ext cx="4530515" cy="469527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51977" indent="-251977" algn="l" defTabSz="1007909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  <a:defRPr sz="30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931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886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841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795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750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704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659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613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dirty="0">
                <a:latin typeface="TT Fors" panose="020B0003030001020000" pitchFamily="34" charset="0"/>
              </a:rPr>
              <a:t>Papier: </a:t>
            </a:r>
            <a:r>
              <a:rPr lang="de-DE" sz="2600" dirty="0">
                <a:latin typeface="TT Fors" panose="020B0003030001020000" pitchFamily="34" charset="0"/>
              </a:rPr>
              <a:t>Verwenden Sie schweres Papier (z. B. 250 g).</a:t>
            </a:r>
          </a:p>
          <a:p>
            <a:r>
              <a:rPr lang="de-DE" sz="2400" dirty="0">
                <a:latin typeface="TT Fors" panose="020B0003030001020000" pitchFamily="34" charset="0"/>
              </a:rPr>
              <a:t>Hinweis S. 2: Drucken Sie auf </a:t>
            </a:r>
            <a:r>
              <a:rPr lang="de-DE" sz="2200" dirty="0">
                <a:latin typeface="TT Fors" panose="020B0003030001020000" pitchFamily="34" charset="0"/>
              </a:rPr>
              <a:t>DIN A4, 1 Seite pro Blatt</a:t>
            </a:r>
          </a:p>
          <a:p>
            <a:r>
              <a:rPr lang="de-DE" sz="2400" dirty="0">
                <a:latin typeface="TT Fors" panose="020B0003030001020000" pitchFamily="34" charset="0"/>
              </a:rPr>
              <a:t>Hinweise S. 3-8 </a:t>
            </a:r>
            <a:endParaRPr lang="de-DE" sz="1960" dirty="0">
              <a:latin typeface="TT Fors" panose="020B0003030001020000" pitchFamily="34" charset="0"/>
            </a:endParaRPr>
          </a:p>
          <a:p>
            <a:pPr lvl="1"/>
            <a:r>
              <a:rPr lang="de-DE" sz="2300" dirty="0">
                <a:latin typeface="TT Fors" panose="020B0003030001020000" pitchFamily="34" charset="0"/>
              </a:rPr>
              <a:t>Einseitiger Druck</a:t>
            </a:r>
          </a:p>
          <a:p>
            <a:pPr lvl="1"/>
            <a:r>
              <a:rPr lang="de-DE" sz="2300" dirty="0">
                <a:latin typeface="TT Fors" panose="020B0003030001020000" pitchFamily="34" charset="0"/>
              </a:rPr>
              <a:t>2 Seiten pro Blatt</a:t>
            </a:r>
          </a:p>
          <a:p>
            <a:pPr lvl="1"/>
            <a:r>
              <a:rPr lang="de-DE" sz="2400" dirty="0">
                <a:latin typeface="TT Fors" panose="020B0003030001020000" pitchFamily="34" charset="0"/>
              </a:rPr>
              <a:t>Falten Sie die bedruckten Blätter in der Mitte und schneiden Sie gegebenenfalls die Druckränder ab.</a:t>
            </a:r>
          </a:p>
          <a:p>
            <a:pPr lvl="1"/>
            <a:r>
              <a:rPr lang="de-DE" sz="2400" dirty="0">
                <a:latin typeface="TT Fors" panose="020B0003030001020000" pitchFamily="34" charset="0"/>
              </a:rPr>
              <a:t>Das Ergebnis sind gefaltete Schilder.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AFB0E2E5-B741-461A-B59C-BAB1FBD48E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2772" y="2565364"/>
            <a:ext cx="928687" cy="667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64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2CEF18-79B9-5FF5-88DB-AA96ECC0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11B08F5-2A19-F6DF-E514-E9C96F2C6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4617" y="1269443"/>
            <a:ext cx="6986856" cy="69868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0F6A45A-30E1-9106-9934-6096630F1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211" y="-1680635"/>
            <a:ext cx="3494452" cy="35010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1D448D-8843-4F7C-F6CF-7327CBCE7C0A}"/>
              </a:ext>
            </a:extLst>
          </p:cNvPr>
          <p:cNvSpPr txBox="1"/>
          <p:nvPr/>
        </p:nvSpPr>
        <p:spPr>
          <a:xfrm>
            <a:off x="876807" y="2196175"/>
            <a:ext cx="6642533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5400"/>
              </a:lnSpc>
            </a:pPr>
            <a:r>
              <a:rPr lang="en-US" sz="540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Dein</a:t>
            </a:r>
            <a:r>
              <a:rPr lang="en-US" sz="540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540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klimafreundliches</a:t>
            </a:r>
            <a:r>
              <a:rPr lang="en-US" sz="540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540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Büro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F5DF4D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98D3FA3-FE79-3271-C8EF-B32D24A4D75A}"/>
              </a:ext>
            </a:extLst>
          </p:cNvPr>
          <p:cNvSpPr txBox="1"/>
          <p:nvPr/>
        </p:nvSpPr>
        <p:spPr>
          <a:xfrm>
            <a:off x="876807" y="4715162"/>
            <a:ext cx="676291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rgbClr val="F5DF4D"/>
                </a:solidFill>
                <a:latin typeface="TT Fors Bold" panose="020B0003030001020000" pitchFamily="34" charset="0"/>
              </a:rPr>
              <a:t>Im</a:t>
            </a:r>
            <a:r>
              <a:rPr lang="en-US" sz="2400" dirty="0">
                <a:solidFill>
                  <a:srgbClr val="F5DF4D"/>
                </a:solidFill>
                <a:latin typeface="TT Fors Bold" panose="020B0003030001020000" pitchFamily="34" charset="0"/>
              </a:rPr>
              <a:t> Team </a:t>
            </a:r>
            <a:r>
              <a:rPr lang="en-US" sz="2400" dirty="0" err="1">
                <a:solidFill>
                  <a:srgbClr val="F5DF4D"/>
                </a:solidFill>
                <a:latin typeface="TT Fors Bold" panose="020B0003030001020000" pitchFamily="34" charset="0"/>
              </a:rPr>
              <a:t>leitest</a:t>
            </a:r>
            <a:r>
              <a:rPr lang="en-US" sz="2400" dirty="0">
                <a:solidFill>
                  <a:srgbClr val="F5DF4D"/>
                </a:solidFill>
                <a:latin typeface="TT Fors Bold" panose="020B0003030001020000" pitchFamily="34" charset="0"/>
              </a:rPr>
              <a:t> du das </a:t>
            </a:r>
            <a:r>
              <a:rPr lang="en-US" sz="2400" dirty="0" err="1">
                <a:solidFill>
                  <a:srgbClr val="F5DF4D"/>
                </a:solidFill>
                <a:latin typeface="TT Fors Bold" panose="020B0003030001020000" pitchFamily="34" charset="0"/>
              </a:rPr>
              <a:t>Büro</a:t>
            </a:r>
            <a:r>
              <a:rPr lang="en-US" sz="2400" dirty="0">
                <a:solidFill>
                  <a:srgbClr val="F5DF4D"/>
                </a:solidFill>
                <a:latin typeface="TT Fors Bold" panose="020B0003030001020000" pitchFamily="34" charset="0"/>
              </a:rPr>
              <a:t>. </a:t>
            </a:r>
          </a:p>
          <a:p>
            <a:r>
              <a:rPr lang="en-US" sz="2400" dirty="0">
                <a:solidFill>
                  <a:srgbClr val="F5DF4D"/>
                </a:solidFill>
                <a:latin typeface="TT Fors Bold" panose="020B0003030001020000" pitchFamily="34" charset="0"/>
              </a:rPr>
              <a:t>Die Aufgabe: </a:t>
            </a:r>
            <a:br>
              <a:rPr lang="en-US" sz="2400" dirty="0">
                <a:solidFill>
                  <a:srgbClr val="F5DF4D"/>
                </a:solidFill>
                <a:latin typeface="TT Fors Bold" panose="020B0003030001020000" pitchFamily="34" charset="0"/>
              </a:rPr>
            </a:br>
            <a:r>
              <a:rPr lang="en-US" sz="2400" dirty="0" err="1">
                <a:solidFill>
                  <a:srgbClr val="F5DF4D"/>
                </a:solidFill>
                <a:latin typeface="TT Fors Bold" panose="020B0003030001020000" pitchFamily="34" charset="0"/>
              </a:rPr>
              <a:t>Gestalte</a:t>
            </a:r>
            <a:r>
              <a:rPr lang="en-US" sz="2400" dirty="0">
                <a:solidFill>
                  <a:srgbClr val="F5DF4D"/>
                </a:solidFill>
                <a:latin typeface="TT Fors Bold" panose="020B0003030001020000" pitchFamily="34" charset="0"/>
              </a:rPr>
              <a:t> es </a:t>
            </a:r>
            <a:r>
              <a:rPr lang="en-US" sz="2400" dirty="0" err="1">
                <a:solidFill>
                  <a:srgbClr val="F5DF4D"/>
                </a:solidFill>
                <a:latin typeface="TT Fors Bold" panose="020B0003030001020000" pitchFamily="34" charset="0"/>
              </a:rPr>
              <a:t>klimafreundlich</a:t>
            </a:r>
            <a:r>
              <a:rPr lang="en-US" sz="2400" dirty="0">
                <a:solidFill>
                  <a:srgbClr val="F5DF4D"/>
                </a:solidFill>
                <a:latin typeface="TT Fors Bold" panose="020B0003030001020000" pitchFamily="34" charset="0"/>
              </a:rPr>
              <a:t>!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3AB45A-29C1-5947-9576-105914C4D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064736">
            <a:off x="7839349" y="3013759"/>
            <a:ext cx="2564280" cy="23933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D100D2C-9B58-2BB6-953F-81A1C3C4B491}"/>
              </a:ext>
            </a:extLst>
          </p:cNvPr>
          <p:cNvSpPr txBox="1"/>
          <p:nvPr/>
        </p:nvSpPr>
        <p:spPr>
          <a:xfrm>
            <a:off x="8274808" y="3358564"/>
            <a:ext cx="1844876" cy="1595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200"/>
              </a:spcAft>
              <a:defRPr/>
            </a:pPr>
            <a:r>
              <a:rPr lang="de-DE" sz="1600" dirty="0">
                <a:solidFill>
                  <a:srgbClr val="BB244A"/>
                </a:solidFill>
                <a:latin typeface="TT Fors Bold" panose="020B0003030001020000" pitchFamily="34" charset="0"/>
              </a:rPr>
              <a:t>Denk daran: </a:t>
            </a:r>
          </a:p>
          <a:p>
            <a:pPr lvl="0" algn="ctr">
              <a:spcAft>
                <a:spcPts val="200"/>
              </a:spcAft>
              <a:defRPr/>
            </a:pPr>
            <a:r>
              <a:rPr lang="de-DE" sz="1600" dirty="0">
                <a:solidFill>
                  <a:srgbClr val="BB244A"/>
                </a:solidFill>
                <a:latin typeface="TT Fors" panose="020B0003030001020000" pitchFamily="34" charset="0"/>
              </a:rPr>
              <a:t>Es gibt viele Möglichkeiten, das Arbeitsleben umweltfreundlich zu gestalten.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" panose="020B0003030001020000" pitchFamily="34" charset="0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1EB534D-0DCB-9844-921D-156B0E9200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6966" y="5593810"/>
            <a:ext cx="1195683" cy="139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831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27FE-1B3A-B9AB-1BB9-2CB94E9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2CD04-60E8-2C71-F252-B89D606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5311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2CEF18-79B9-5FF5-88DB-AA96ECC0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D100D2C-9B58-2BB6-953F-81A1C3C4B491}"/>
              </a:ext>
            </a:extLst>
          </p:cNvPr>
          <p:cNvSpPr txBox="1"/>
          <p:nvPr/>
        </p:nvSpPr>
        <p:spPr>
          <a:xfrm>
            <a:off x="8163191" y="3695617"/>
            <a:ext cx="1739232" cy="1278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30996">
              <a:spcAft>
                <a:spcPts val="188"/>
              </a:spcAft>
            </a:pPr>
            <a:r>
              <a:rPr lang="de-DE" sz="1508" dirty="0">
                <a:solidFill>
                  <a:srgbClr val="BB244A"/>
                </a:solidFill>
                <a:latin typeface="TT Fors" panose="020B0003030001020000" pitchFamily="34" charset="0"/>
              </a:rPr>
              <a:t>Mindset: </a:t>
            </a:r>
          </a:p>
          <a:p>
            <a:pPr algn="ctr" defTabSz="430996">
              <a:spcAft>
                <a:spcPts val="188"/>
              </a:spcAft>
            </a:pPr>
            <a:r>
              <a:rPr lang="en-US" sz="1508" dirty="0">
                <a:solidFill>
                  <a:srgbClr val="BB244A"/>
                </a:solidFill>
                <a:latin typeface="TT Fors" panose="020B0003030001020000" pitchFamily="34" charset="0"/>
              </a:rPr>
              <a:t>There are various ways to make professional life climate-friendly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89601B45-1D8F-4ACD-AFA4-03AE6ADEE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14" name="TextBox 4">
            <a:extLst>
              <a:ext uri="{FF2B5EF4-FFF2-40B4-BE49-F238E27FC236}">
                <a16:creationId xmlns:a16="http://schemas.microsoft.com/office/drawing/2014/main" id="{E685E6F5-AA77-4C16-B6C3-916549762D2D}"/>
              </a:ext>
            </a:extLst>
          </p:cNvPr>
          <p:cNvSpPr txBox="1"/>
          <p:nvPr/>
        </p:nvSpPr>
        <p:spPr>
          <a:xfrm>
            <a:off x="3503076" y="818229"/>
            <a:ext cx="6657988" cy="5712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Dein Arbeitsplatz jetzt!</a:t>
            </a:r>
          </a:p>
          <a:p>
            <a:endParaRPr lang="de-DE" sz="5090" b="1" dirty="0">
              <a:solidFill>
                <a:srgbClr val="F5DF4D"/>
              </a:solidFill>
              <a:latin typeface="TT Fors Bold" panose="020B0003030001020000" pitchFamily="34" charset="0"/>
            </a:endParaRPr>
          </a:p>
          <a:p>
            <a:pPr defTabSz="430996">
              <a:lnSpc>
                <a:spcPts val="5090"/>
              </a:lnSpc>
            </a:pPr>
            <a:r>
              <a:rPr lang="de-DE" sz="4400" b="1" dirty="0">
                <a:solidFill>
                  <a:srgbClr val="F5DF4D"/>
                </a:solidFill>
                <a:latin typeface="TT Fors" panose="020B0003030001020000" pitchFamily="34" charset="0"/>
              </a:rPr>
              <a:t>Schau dir den aktuellen Stand deines Arbeitsplatzes auf dem Tisch an.</a:t>
            </a:r>
          </a:p>
          <a:p>
            <a:pPr defTabSz="430996">
              <a:lnSpc>
                <a:spcPts val="5090"/>
              </a:lnSpc>
            </a:pPr>
            <a:endParaRPr lang="en-US" sz="5090" b="1" dirty="0">
              <a:solidFill>
                <a:srgbClr val="F5DF4D"/>
              </a:solidFill>
              <a:latin typeface="TT Fors Bold" panose="020B0003030001020000" pitchFamily="34" charset="0"/>
            </a:endParaRPr>
          </a:p>
        </p:txBody>
      </p:sp>
      <p:sp>
        <p:nvSpPr>
          <p:cNvPr id="15" name="TextBox 4">
            <a:extLst>
              <a:ext uri="{FF2B5EF4-FFF2-40B4-BE49-F238E27FC236}">
                <a16:creationId xmlns:a16="http://schemas.microsoft.com/office/drawing/2014/main" id="{2E81A121-2120-4B8A-8091-7F90DF53280E}"/>
              </a:ext>
            </a:extLst>
          </p:cNvPr>
          <p:cNvSpPr txBox="1"/>
          <p:nvPr/>
        </p:nvSpPr>
        <p:spPr>
          <a:xfrm>
            <a:off x="1097342" y="1364720"/>
            <a:ext cx="1688353" cy="1720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30996"/>
            <a:r>
              <a:rPr lang="en-US" sz="10582" b="1" dirty="0">
                <a:solidFill>
                  <a:srgbClr val="F5DF4D"/>
                </a:solidFill>
                <a:latin typeface="TT Fors Bold" panose="020B0003030001020000" pitchFamily="34" charset="0"/>
              </a:rPr>
              <a:t>1</a:t>
            </a:r>
            <a:endParaRPr lang="en-MK" sz="10841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041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27FE-1B3A-B9AB-1BB9-2CB94E9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2CD04-60E8-2C71-F252-B89D606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347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2CEF18-79B9-5FF5-88DB-AA96ECC0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D100D2C-9B58-2BB6-953F-81A1C3C4B491}"/>
              </a:ext>
            </a:extLst>
          </p:cNvPr>
          <p:cNvSpPr txBox="1"/>
          <p:nvPr/>
        </p:nvSpPr>
        <p:spPr>
          <a:xfrm>
            <a:off x="8163191" y="3695617"/>
            <a:ext cx="1739232" cy="1278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8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508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Mindset: </a:t>
            </a:r>
          </a:p>
          <a:p>
            <a:pPr marL="0" marR="0" lvl="0" indent="0" algn="ctr" defTabSz="43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8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8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There are various ways to make professional life climate-friendly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89601B45-1D8F-4ACD-AFA4-03AE6ADEE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14" name="TextBox 4">
            <a:extLst>
              <a:ext uri="{FF2B5EF4-FFF2-40B4-BE49-F238E27FC236}">
                <a16:creationId xmlns:a16="http://schemas.microsoft.com/office/drawing/2014/main" id="{E685E6F5-AA77-4C16-B6C3-916549762D2D}"/>
              </a:ext>
            </a:extLst>
          </p:cNvPr>
          <p:cNvSpPr txBox="1"/>
          <p:nvPr/>
        </p:nvSpPr>
        <p:spPr>
          <a:xfrm>
            <a:off x="3503076" y="818229"/>
            <a:ext cx="6657988" cy="589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30996">
              <a:lnSpc>
                <a:spcPts val="5090"/>
              </a:lnSpc>
            </a:pPr>
            <a:r>
              <a:rPr lang="en-US" sz="509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Klimafreundlich</a:t>
            </a:r>
            <a:r>
              <a:rPr 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509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werden</a:t>
            </a:r>
            <a:endParaRPr lang="en-US" sz="5090" b="1" dirty="0">
              <a:solidFill>
                <a:srgbClr val="F5DF4D"/>
              </a:solidFill>
              <a:latin typeface="TT Fors Bold" panose="020B0003030001020000" pitchFamily="34" charset="0"/>
            </a:endParaRPr>
          </a:p>
          <a:p>
            <a:pPr defTabSz="430996"/>
            <a:endParaRPr lang="de-DE" sz="3600" b="1" dirty="0">
              <a:solidFill>
                <a:srgbClr val="F5DF4D"/>
              </a:solidFill>
              <a:latin typeface="TT Fors" panose="020B0003030001020000" pitchFamily="34" charset="0"/>
            </a:endParaRPr>
          </a:p>
          <a:p>
            <a:pPr defTabSz="430996"/>
            <a:r>
              <a:rPr lang="de-DE" sz="3600" b="1" dirty="0">
                <a:solidFill>
                  <a:srgbClr val="F5DF4D"/>
                </a:solidFill>
                <a:latin typeface="TT Fors" panose="020B0003030001020000" pitchFamily="34" charset="0"/>
              </a:rPr>
              <a:t>Entscheide dich gemeinsam mit deinem Partner*in: welche drei Waben wollt ihr durch eine klimafreundliche Alternative ersetzen? Tauscht die Karten aus.</a:t>
            </a:r>
          </a:p>
          <a:p>
            <a:pPr lvl="0" defTabSz="430996"/>
            <a:endParaRPr lang="en-US" sz="4000" b="1" dirty="0">
              <a:solidFill>
                <a:srgbClr val="F5DF4D"/>
              </a:solidFill>
              <a:latin typeface="TT Fors" panose="020B0003030001020000" pitchFamily="34" charset="0"/>
            </a:endParaRPr>
          </a:p>
        </p:txBody>
      </p:sp>
      <p:sp>
        <p:nvSpPr>
          <p:cNvPr id="15" name="TextBox 4">
            <a:extLst>
              <a:ext uri="{FF2B5EF4-FFF2-40B4-BE49-F238E27FC236}">
                <a16:creationId xmlns:a16="http://schemas.microsoft.com/office/drawing/2014/main" id="{2E81A121-2120-4B8A-8091-7F90DF53280E}"/>
              </a:ext>
            </a:extLst>
          </p:cNvPr>
          <p:cNvSpPr txBox="1"/>
          <p:nvPr/>
        </p:nvSpPr>
        <p:spPr>
          <a:xfrm>
            <a:off x="1097342" y="1364720"/>
            <a:ext cx="1688353" cy="1720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82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2</a:t>
            </a:r>
            <a:endParaRPr kumimoji="0" lang="en-MK" sz="10841" b="1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5810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27FE-1B3A-B9AB-1BB9-2CB94E9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2CD04-60E8-2C71-F252-B89D606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75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2CEF18-79B9-5FF5-88DB-AA96ECC0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D100D2C-9B58-2BB6-953F-81A1C3C4B491}"/>
              </a:ext>
            </a:extLst>
          </p:cNvPr>
          <p:cNvSpPr txBox="1"/>
          <p:nvPr/>
        </p:nvSpPr>
        <p:spPr>
          <a:xfrm>
            <a:off x="8163191" y="3695617"/>
            <a:ext cx="1739232" cy="1278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8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508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Mindset: </a:t>
            </a:r>
          </a:p>
          <a:p>
            <a:pPr marL="0" marR="0" lvl="0" indent="0" algn="ctr" defTabSz="43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8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8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There are various ways to make professional life climate-friendly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89601B45-1D8F-4ACD-AFA4-03AE6ADEE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14" name="TextBox 4">
            <a:extLst>
              <a:ext uri="{FF2B5EF4-FFF2-40B4-BE49-F238E27FC236}">
                <a16:creationId xmlns:a16="http://schemas.microsoft.com/office/drawing/2014/main" id="{E685E6F5-AA77-4C16-B6C3-916549762D2D}"/>
              </a:ext>
            </a:extLst>
          </p:cNvPr>
          <p:cNvSpPr txBox="1"/>
          <p:nvPr/>
        </p:nvSpPr>
        <p:spPr>
          <a:xfrm>
            <a:off x="3503076" y="818229"/>
            <a:ext cx="6657988" cy="638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30996"/>
            <a:r>
              <a:rPr lang="de-DE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Wieviel CO</a:t>
            </a:r>
            <a:r>
              <a:rPr lang="de-DE" sz="5090" b="1" baseline="-25000" dirty="0">
                <a:solidFill>
                  <a:srgbClr val="F5DF4D"/>
                </a:solidFill>
                <a:latin typeface="TT Fors Bold" panose="020B0003030001020000" pitchFamily="34" charset="0"/>
              </a:rPr>
              <a:t>2e</a:t>
            </a:r>
            <a:r>
              <a:rPr lang="de-DE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br>
              <a:rPr lang="de-DE" sz="5090" b="1" dirty="0">
                <a:solidFill>
                  <a:srgbClr val="F5DF4D"/>
                </a:solidFill>
                <a:latin typeface="TT Fors Bold" panose="020B0003030001020000" pitchFamily="34" charset="0"/>
              </a:rPr>
            </a:br>
            <a:r>
              <a:rPr lang="de-DE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spart ihr ?</a:t>
            </a:r>
          </a:p>
          <a:p>
            <a:pPr defTabSz="430996"/>
            <a:endParaRPr lang="de-DE" sz="5090" b="1" dirty="0">
              <a:solidFill>
                <a:srgbClr val="F5DF4D"/>
              </a:solidFill>
              <a:latin typeface="TT Fors Bold" panose="020B0003030001020000" pitchFamily="34" charset="0"/>
            </a:endParaRPr>
          </a:p>
          <a:p>
            <a:pPr defTabSz="430996"/>
            <a:r>
              <a:rPr lang="de-DE" sz="3600" b="1" dirty="0">
                <a:solidFill>
                  <a:srgbClr val="F5DF4D"/>
                </a:solidFill>
                <a:latin typeface="TT Fors" panose="020B0003030001020000" pitchFamily="34" charset="0"/>
              </a:rPr>
              <a:t>Notiert die </a:t>
            </a:r>
            <a:r>
              <a:rPr lang="en-US" sz="3600" b="1" dirty="0">
                <a:solidFill>
                  <a:srgbClr val="F5DF4D"/>
                </a:solidFill>
                <a:latin typeface="TT Fors" panose="020B0003030001020000" pitchFamily="34" charset="0"/>
              </a:rPr>
              <a:t>CO</a:t>
            </a:r>
            <a:r>
              <a:rPr lang="en-US" sz="3600" b="1" baseline="-25000" dirty="0">
                <a:solidFill>
                  <a:srgbClr val="F5DF4D"/>
                </a:solidFill>
                <a:latin typeface="TT Fors" panose="020B0003030001020000" pitchFamily="34" charset="0"/>
              </a:rPr>
              <a:t>2e</a:t>
            </a:r>
            <a:r>
              <a:rPr lang="en-US" sz="3600" b="1" dirty="0">
                <a:solidFill>
                  <a:srgbClr val="F5DF4D"/>
                </a:solidFill>
                <a:latin typeface="TT Fors" panose="020B0003030001020000" pitchFamily="34" charset="0"/>
              </a:rPr>
              <a:t>-</a:t>
            </a:r>
            <a:r>
              <a:rPr lang="de-DE" sz="3600" b="1" dirty="0">
                <a:solidFill>
                  <a:srgbClr val="F5DF4D"/>
                </a:solidFill>
                <a:latin typeface="TT Fors" panose="020B0003030001020000" pitchFamily="34" charset="0"/>
              </a:rPr>
              <a:t>Emissionen des Arbeitsplatzes in der Tabelle und sprecht über eure Ergebnisse. Vergleicht mit dem Ursprungszustand und den anderen Büros.</a:t>
            </a:r>
          </a:p>
          <a:p>
            <a:pPr lvl="0" defTabSz="430996"/>
            <a:endParaRPr lang="en-US" sz="4000" b="1" dirty="0">
              <a:solidFill>
                <a:srgbClr val="F5DF4D"/>
              </a:solidFill>
              <a:latin typeface="TT Fors" panose="020B0003030001020000" pitchFamily="34" charset="0"/>
            </a:endParaRPr>
          </a:p>
        </p:txBody>
      </p:sp>
      <p:sp>
        <p:nvSpPr>
          <p:cNvPr id="15" name="TextBox 4">
            <a:extLst>
              <a:ext uri="{FF2B5EF4-FFF2-40B4-BE49-F238E27FC236}">
                <a16:creationId xmlns:a16="http://schemas.microsoft.com/office/drawing/2014/main" id="{2E81A121-2120-4B8A-8091-7F90DF53280E}"/>
              </a:ext>
            </a:extLst>
          </p:cNvPr>
          <p:cNvSpPr txBox="1"/>
          <p:nvPr/>
        </p:nvSpPr>
        <p:spPr>
          <a:xfrm>
            <a:off x="1097342" y="1364720"/>
            <a:ext cx="1688353" cy="1720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82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3</a:t>
            </a:r>
            <a:endParaRPr kumimoji="0" lang="en-MK" sz="10841" b="1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0716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203</Words>
  <Application>Microsoft Office PowerPoint</Application>
  <PresentationFormat>Benutzerdefiniert</PresentationFormat>
  <Paragraphs>31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TT Fors Bold</vt:lpstr>
      <vt:lpstr>TT Fors</vt:lpstr>
      <vt:lpstr>Arial</vt:lpstr>
      <vt:lpstr>Calibri Light</vt:lpstr>
      <vt:lpstr>Calibri</vt:lpstr>
      <vt:lpstr>Office Theme</vt:lpstr>
      <vt:lpstr>1_Office Theme</vt:lpstr>
      <vt:lpstr>Druckhinweise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Lisa Häfner</cp:lastModifiedBy>
  <cp:revision>49</cp:revision>
  <cp:lastPrinted>2025-10-01T13:17:59Z</cp:lastPrinted>
  <dcterms:created xsi:type="dcterms:W3CDTF">2025-01-17T12:37:01Z</dcterms:created>
  <dcterms:modified xsi:type="dcterms:W3CDTF">2025-10-01T14:49:40Z</dcterms:modified>
</cp:coreProperties>
</file>